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7432000" cy="18288000"/>
  <p:notesSz cx="6858000" cy="9144000"/>
  <p:defaultTextStyle>
    <a:defPPr>
      <a:defRPr lang="en-US"/>
    </a:defPPr>
    <a:lvl1pPr marL="0" algn="l" defTabSz="130626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1pPr>
    <a:lvl2pPr marL="1306266" algn="l" defTabSz="130626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2pPr>
    <a:lvl3pPr marL="2612532" algn="l" defTabSz="130626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3pPr>
    <a:lvl4pPr marL="3918798" algn="l" defTabSz="130626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4pPr>
    <a:lvl5pPr marL="5225064" algn="l" defTabSz="130626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5pPr>
    <a:lvl6pPr marL="6531331" algn="l" defTabSz="130626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7837597" algn="l" defTabSz="130626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9143863" algn="l" defTabSz="130626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0450129" algn="l" defTabSz="130626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3113" autoAdjust="0"/>
    <p:restoredTop sz="99407" autoAdjust="0"/>
  </p:normalViewPr>
  <p:slideViewPr>
    <p:cSldViewPr snapToGrid="0" snapToObjects="1">
      <p:cViewPr varScale="1">
        <p:scale>
          <a:sx n="27" d="100"/>
          <a:sy n="27" d="100"/>
        </p:scale>
        <p:origin x="-288" y="-104"/>
      </p:cViewPr>
      <p:guideLst>
        <p:guide orient="horz" pos="5760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681135"/>
            <a:ext cx="23317200" cy="39200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0363200"/>
            <a:ext cx="19202400" cy="4673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06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612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91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22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531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83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143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45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A3FE-1855-B940-BD2E-D28E8F1770CE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46F4-A692-C843-AFFB-0759152F8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8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A3FE-1855-B940-BD2E-D28E8F1770CE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46F4-A692-C843-AFFB-0759152F8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5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1951569"/>
            <a:ext cx="18516600" cy="416136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1951569"/>
            <a:ext cx="55092600" cy="41613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A3FE-1855-B940-BD2E-D28E8F1770CE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46F4-A692-C843-AFFB-0759152F8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5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A3FE-1855-B940-BD2E-D28E8F1770CE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46F4-A692-C843-AFFB-0759152F8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1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11751735"/>
            <a:ext cx="23317200" cy="3632200"/>
          </a:xfrm>
        </p:spPr>
        <p:txBody>
          <a:bodyPr anchor="t"/>
          <a:lstStyle>
            <a:lvl1pPr algn="l">
              <a:defRPr sz="11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7751236"/>
            <a:ext cx="23317200" cy="4000499"/>
          </a:xfrm>
        </p:spPr>
        <p:txBody>
          <a:bodyPr anchor="b"/>
          <a:lstStyle>
            <a:lvl1pPr marL="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1pPr>
            <a:lvl2pPr marL="1306266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2pPr>
            <a:lvl3pPr marL="2612532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3pPr>
            <a:lvl4pPr marL="3918798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4pPr>
            <a:lvl5pPr marL="522506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5pPr>
            <a:lvl6pPr marL="6531331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6pPr>
            <a:lvl7pPr marL="7837597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7pPr>
            <a:lvl8pPr marL="9143863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8pPr>
            <a:lvl9pPr marL="10450129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A3FE-1855-B940-BD2E-D28E8F1770CE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46F4-A692-C843-AFFB-0759152F8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1379201"/>
            <a:ext cx="36804600" cy="32186035"/>
          </a:xfrm>
        </p:spPr>
        <p:txBody>
          <a:bodyPr/>
          <a:lstStyle>
            <a:lvl1pPr>
              <a:defRPr sz="8000"/>
            </a:lvl1pPr>
            <a:lvl2pPr>
              <a:defRPr sz="6900"/>
            </a:lvl2pPr>
            <a:lvl3pPr>
              <a:defRPr sz="57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11379201"/>
            <a:ext cx="36804600" cy="32186035"/>
          </a:xfrm>
        </p:spPr>
        <p:txBody>
          <a:bodyPr/>
          <a:lstStyle>
            <a:lvl1pPr>
              <a:defRPr sz="8000"/>
            </a:lvl1pPr>
            <a:lvl2pPr>
              <a:defRPr sz="6900"/>
            </a:lvl2pPr>
            <a:lvl3pPr>
              <a:defRPr sz="57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A3FE-1855-B940-BD2E-D28E8F1770CE}" type="datetimeFigureOut">
              <a:rPr lang="en-US" smtClean="0"/>
              <a:t>4/9/15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46F4-A692-C843-AFFB-0759152F8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4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32368"/>
            <a:ext cx="24688800" cy="3048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4093635"/>
            <a:ext cx="12120564" cy="1706032"/>
          </a:xfrm>
        </p:spPr>
        <p:txBody>
          <a:bodyPr anchor="b"/>
          <a:lstStyle>
            <a:lvl1pPr marL="0" indent="0">
              <a:buNone/>
              <a:defRPr sz="6900" b="1"/>
            </a:lvl1pPr>
            <a:lvl2pPr marL="1306266" indent="0">
              <a:buNone/>
              <a:defRPr sz="5700" b="1"/>
            </a:lvl2pPr>
            <a:lvl3pPr marL="2612532" indent="0">
              <a:buNone/>
              <a:defRPr sz="5100" b="1"/>
            </a:lvl3pPr>
            <a:lvl4pPr marL="3918798" indent="0">
              <a:buNone/>
              <a:defRPr sz="4600" b="1"/>
            </a:lvl4pPr>
            <a:lvl5pPr marL="5225064" indent="0">
              <a:buNone/>
              <a:defRPr sz="4600" b="1"/>
            </a:lvl5pPr>
            <a:lvl6pPr marL="6531331" indent="0">
              <a:buNone/>
              <a:defRPr sz="4600" b="1"/>
            </a:lvl6pPr>
            <a:lvl7pPr marL="7837597" indent="0">
              <a:buNone/>
              <a:defRPr sz="4600" b="1"/>
            </a:lvl7pPr>
            <a:lvl8pPr marL="9143863" indent="0">
              <a:buNone/>
              <a:defRPr sz="4600" b="1"/>
            </a:lvl8pPr>
            <a:lvl9pPr marL="10450129" indent="0">
              <a:buNone/>
              <a:defRPr sz="4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5799667"/>
            <a:ext cx="12120564" cy="10536768"/>
          </a:xfrm>
        </p:spPr>
        <p:txBody>
          <a:bodyPr/>
          <a:lstStyle>
            <a:lvl1pPr>
              <a:defRPr sz="6900"/>
            </a:lvl1pPr>
            <a:lvl2pPr>
              <a:defRPr sz="57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4093635"/>
            <a:ext cx="12125325" cy="1706032"/>
          </a:xfrm>
        </p:spPr>
        <p:txBody>
          <a:bodyPr anchor="b"/>
          <a:lstStyle>
            <a:lvl1pPr marL="0" indent="0">
              <a:buNone/>
              <a:defRPr sz="6900" b="1"/>
            </a:lvl1pPr>
            <a:lvl2pPr marL="1306266" indent="0">
              <a:buNone/>
              <a:defRPr sz="5700" b="1"/>
            </a:lvl2pPr>
            <a:lvl3pPr marL="2612532" indent="0">
              <a:buNone/>
              <a:defRPr sz="5100" b="1"/>
            </a:lvl3pPr>
            <a:lvl4pPr marL="3918798" indent="0">
              <a:buNone/>
              <a:defRPr sz="4600" b="1"/>
            </a:lvl4pPr>
            <a:lvl5pPr marL="5225064" indent="0">
              <a:buNone/>
              <a:defRPr sz="4600" b="1"/>
            </a:lvl5pPr>
            <a:lvl6pPr marL="6531331" indent="0">
              <a:buNone/>
              <a:defRPr sz="4600" b="1"/>
            </a:lvl6pPr>
            <a:lvl7pPr marL="7837597" indent="0">
              <a:buNone/>
              <a:defRPr sz="4600" b="1"/>
            </a:lvl7pPr>
            <a:lvl8pPr marL="9143863" indent="0">
              <a:buNone/>
              <a:defRPr sz="4600" b="1"/>
            </a:lvl8pPr>
            <a:lvl9pPr marL="10450129" indent="0">
              <a:buNone/>
              <a:defRPr sz="4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5799667"/>
            <a:ext cx="12125325" cy="10536768"/>
          </a:xfrm>
        </p:spPr>
        <p:txBody>
          <a:bodyPr/>
          <a:lstStyle>
            <a:lvl1pPr>
              <a:defRPr sz="6900"/>
            </a:lvl1pPr>
            <a:lvl2pPr>
              <a:defRPr sz="57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A3FE-1855-B940-BD2E-D28E8F1770CE}" type="datetimeFigureOut">
              <a:rPr lang="en-US" smtClean="0"/>
              <a:t>4/9/15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46F4-A692-C843-AFFB-0759152F8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3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A3FE-1855-B940-BD2E-D28E8F1770CE}" type="datetimeFigureOut">
              <a:rPr lang="en-US" smtClean="0"/>
              <a:t>4/9/15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46F4-A692-C843-AFFB-0759152F8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8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A3FE-1855-B940-BD2E-D28E8F1770CE}" type="datetimeFigureOut">
              <a:rPr lang="en-US" smtClean="0"/>
              <a:t>4/9/15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46F4-A692-C843-AFFB-0759152F8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9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728133"/>
            <a:ext cx="9024939" cy="3098800"/>
          </a:xfrm>
        </p:spPr>
        <p:txBody>
          <a:bodyPr anchor="b"/>
          <a:lstStyle>
            <a:lvl1pPr algn="l">
              <a:defRPr sz="5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728135"/>
            <a:ext cx="15335250" cy="15608301"/>
          </a:xfrm>
        </p:spPr>
        <p:txBody>
          <a:bodyPr/>
          <a:lstStyle>
            <a:lvl1pPr>
              <a:defRPr sz="9100"/>
            </a:lvl1pPr>
            <a:lvl2pPr>
              <a:defRPr sz="8000"/>
            </a:lvl2pPr>
            <a:lvl3pPr>
              <a:defRPr sz="69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2" y="3826935"/>
            <a:ext cx="9024939" cy="12509501"/>
          </a:xfrm>
        </p:spPr>
        <p:txBody>
          <a:bodyPr/>
          <a:lstStyle>
            <a:lvl1pPr marL="0" indent="0">
              <a:buNone/>
              <a:defRPr sz="4000"/>
            </a:lvl1pPr>
            <a:lvl2pPr marL="1306266" indent="0">
              <a:buNone/>
              <a:defRPr sz="3400"/>
            </a:lvl2pPr>
            <a:lvl3pPr marL="2612532" indent="0">
              <a:buNone/>
              <a:defRPr sz="2900"/>
            </a:lvl3pPr>
            <a:lvl4pPr marL="3918798" indent="0">
              <a:buNone/>
              <a:defRPr sz="2600"/>
            </a:lvl4pPr>
            <a:lvl5pPr marL="5225064" indent="0">
              <a:buNone/>
              <a:defRPr sz="2600"/>
            </a:lvl5pPr>
            <a:lvl6pPr marL="6531331" indent="0">
              <a:buNone/>
              <a:defRPr sz="2600"/>
            </a:lvl6pPr>
            <a:lvl7pPr marL="7837597" indent="0">
              <a:buNone/>
              <a:defRPr sz="2600"/>
            </a:lvl7pPr>
            <a:lvl8pPr marL="9143863" indent="0">
              <a:buNone/>
              <a:defRPr sz="2600"/>
            </a:lvl8pPr>
            <a:lvl9pPr marL="10450129" indent="0">
              <a:buNone/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A3FE-1855-B940-BD2E-D28E8F1770CE}" type="datetimeFigureOut">
              <a:rPr lang="en-US" smtClean="0"/>
              <a:t>4/9/15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46F4-A692-C843-AFFB-0759152F8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3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12801600"/>
            <a:ext cx="16459200" cy="1511301"/>
          </a:xfrm>
        </p:spPr>
        <p:txBody>
          <a:bodyPr anchor="b"/>
          <a:lstStyle>
            <a:lvl1pPr algn="l">
              <a:defRPr sz="5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1634067"/>
            <a:ext cx="16459200" cy="10972800"/>
          </a:xfrm>
        </p:spPr>
        <p:txBody>
          <a:bodyPr/>
          <a:lstStyle>
            <a:lvl1pPr marL="0" indent="0">
              <a:buNone/>
              <a:defRPr sz="9100"/>
            </a:lvl1pPr>
            <a:lvl2pPr marL="1306266" indent="0">
              <a:buNone/>
              <a:defRPr sz="8000"/>
            </a:lvl2pPr>
            <a:lvl3pPr marL="2612532" indent="0">
              <a:buNone/>
              <a:defRPr sz="6900"/>
            </a:lvl3pPr>
            <a:lvl4pPr marL="3918798" indent="0">
              <a:buNone/>
              <a:defRPr sz="5700"/>
            </a:lvl4pPr>
            <a:lvl5pPr marL="5225064" indent="0">
              <a:buNone/>
              <a:defRPr sz="5700"/>
            </a:lvl5pPr>
            <a:lvl6pPr marL="6531331" indent="0">
              <a:buNone/>
              <a:defRPr sz="5700"/>
            </a:lvl6pPr>
            <a:lvl7pPr marL="7837597" indent="0">
              <a:buNone/>
              <a:defRPr sz="5700"/>
            </a:lvl7pPr>
            <a:lvl8pPr marL="9143863" indent="0">
              <a:buNone/>
              <a:defRPr sz="5700"/>
            </a:lvl8pPr>
            <a:lvl9pPr marL="10450129" indent="0">
              <a:buNone/>
              <a:defRPr sz="5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14312901"/>
            <a:ext cx="16459200" cy="2146299"/>
          </a:xfrm>
        </p:spPr>
        <p:txBody>
          <a:bodyPr/>
          <a:lstStyle>
            <a:lvl1pPr marL="0" indent="0">
              <a:buNone/>
              <a:defRPr sz="4000"/>
            </a:lvl1pPr>
            <a:lvl2pPr marL="1306266" indent="0">
              <a:buNone/>
              <a:defRPr sz="3400"/>
            </a:lvl2pPr>
            <a:lvl3pPr marL="2612532" indent="0">
              <a:buNone/>
              <a:defRPr sz="2900"/>
            </a:lvl3pPr>
            <a:lvl4pPr marL="3918798" indent="0">
              <a:buNone/>
              <a:defRPr sz="2600"/>
            </a:lvl4pPr>
            <a:lvl5pPr marL="5225064" indent="0">
              <a:buNone/>
              <a:defRPr sz="2600"/>
            </a:lvl5pPr>
            <a:lvl6pPr marL="6531331" indent="0">
              <a:buNone/>
              <a:defRPr sz="2600"/>
            </a:lvl6pPr>
            <a:lvl7pPr marL="7837597" indent="0">
              <a:buNone/>
              <a:defRPr sz="2600"/>
            </a:lvl7pPr>
            <a:lvl8pPr marL="9143863" indent="0">
              <a:buNone/>
              <a:defRPr sz="2600"/>
            </a:lvl8pPr>
            <a:lvl9pPr marL="10450129" indent="0">
              <a:buNone/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A3FE-1855-B940-BD2E-D28E8F1770CE}" type="datetimeFigureOut">
              <a:rPr lang="en-US" smtClean="0"/>
              <a:t>4/9/15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46F4-A692-C843-AFFB-0759152F8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2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732368"/>
            <a:ext cx="24688800" cy="3048000"/>
          </a:xfrm>
          <a:prstGeom prst="rect">
            <a:avLst/>
          </a:prstGeom>
        </p:spPr>
        <p:txBody>
          <a:bodyPr vert="horz" lIns="261253" tIns="130627" rIns="261253" bIns="13062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4267201"/>
            <a:ext cx="24688800" cy="12069235"/>
          </a:xfrm>
          <a:prstGeom prst="rect">
            <a:avLst/>
          </a:prstGeom>
        </p:spPr>
        <p:txBody>
          <a:bodyPr vert="horz" lIns="261253" tIns="130627" rIns="261253" bIns="1306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16950268"/>
            <a:ext cx="6400800" cy="973667"/>
          </a:xfrm>
          <a:prstGeom prst="rect">
            <a:avLst/>
          </a:prstGeom>
        </p:spPr>
        <p:txBody>
          <a:bodyPr vert="horz" lIns="261253" tIns="130627" rIns="261253" bIns="130627" rtlCol="0" anchor="ctr"/>
          <a:lstStyle>
            <a:lvl1pPr algn="l">
              <a:defRPr sz="3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7A3FE-1855-B940-BD2E-D28E8F1770CE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16950268"/>
            <a:ext cx="8686800" cy="973667"/>
          </a:xfrm>
          <a:prstGeom prst="rect">
            <a:avLst/>
          </a:prstGeom>
        </p:spPr>
        <p:txBody>
          <a:bodyPr vert="horz" lIns="261253" tIns="130627" rIns="261253" bIns="130627" rtlCol="0" anchor="ctr"/>
          <a:lstStyle>
            <a:lvl1pPr algn="ctr">
              <a:defRPr sz="3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16950268"/>
            <a:ext cx="6400800" cy="973667"/>
          </a:xfrm>
          <a:prstGeom prst="rect">
            <a:avLst/>
          </a:prstGeom>
        </p:spPr>
        <p:txBody>
          <a:bodyPr vert="horz" lIns="261253" tIns="130627" rIns="261253" bIns="130627" rtlCol="0" anchor="ctr"/>
          <a:lstStyle>
            <a:lvl1pPr algn="r">
              <a:defRPr sz="3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746F4-A692-C843-AFFB-0759152F8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9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66" rtl="0" eaLnBrk="1" latinLnBrk="0" hangingPunct="1">
        <a:spcBef>
          <a:spcPct val="0"/>
        </a:spcBef>
        <a:buNone/>
        <a:defRPr sz="1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79700" indent="-979700" algn="l" defTabSz="1306266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1pPr>
      <a:lvl2pPr marL="2122682" indent="-816416" algn="l" defTabSz="1306266" rtl="0" eaLnBrk="1" latinLnBrk="0" hangingPunct="1">
        <a:spcBef>
          <a:spcPct val="20000"/>
        </a:spcBef>
        <a:buFont typeface="Arial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3265665" indent="-653133" algn="l" defTabSz="1306266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4571931" indent="-653133" algn="l" defTabSz="1306266" rtl="0" eaLnBrk="1" latinLnBrk="0" hangingPunct="1">
        <a:spcBef>
          <a:spcPct val="20000"/>
        </a:spcBef>
        <a:buFont typeface="Arial"/>
        <a:buChar char="–"/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878198" indent="-653133" algn="l" defTabSz="1306266" rtl="0" eaLnBrk="1" latinLnBrk="0" hangingPunct="1">
        <a:spcBef>
          <a:spcPct val="20000"/>
        </a:spcBef>
        <a:buFont typeface="Arial"/>
        <a:buChar char="»"/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184464" indent="-653133" algn="l" defTabSz="1306266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490730" indent="-653133" algn="l" defTabSz="1306266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9796996" indent="-653133" algn="l" defTabSz="1306266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103262" indent="-653133" algn="l" defTabSz="1306266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306266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612532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3pPr>
      <a:lvl4pPr marL="3918798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5225064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5pPr>
      <a:lvl6pPr marL="6531331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6pPr>
      <a:lvl7pPr marL="7837597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7pPr>
      <a:lvl8pPr marL="9143863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8pPr>
      <a:lvl9pPr marL="10450129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20" Type="http://schemas.openxmlformats.org/officeDocument/2006/relationships/image" Target="../media/image2.emf"/><Relationship Id="rId10" Type="http://schemas.openxmlformats.org/officeDocument/2006/relationships/image" Target="../media/image7.png"/><Relationship Id="rId11" Type="http://schemas.openxmlformats.org/officeDocument/2006/relationships/image" Target="../media/image8.jpeg"/><Relationship Id="rId12" Type="http://schemas.openxmlformats.org/officeDocument/2006/relationships/image" Target="../media/image9.jpeg"/><Relationship Id="rId13" Type="http://schemas.openxmlformats.org/officeDocument/2006/relationships/image" Target="../media/image10.emf"/><Relationship Id="rId14" Type="http://schemas.openxmlformats.org/officeDocument/2006/relationships/image" Target="../media/image11.png"/><Relationship Id="rId15" Type="http://schemas.openxmlformats.org/officeDocument/2006/relationships/image" Target="../media/image12.jpe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oleObject" Target="../embeddings/oleObject2.bin"/><Relationship Id="rId19" Type="http://schemas.openxmlformats.org/officeDocument/2006/relationships/package" Target="../embeddings/Microsoft_Word_Document2.docx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.emf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609321"/>
              </p:ext>
            </p:extLst>
          </p:nvPr>
        </p:nvGraphicFramePr>
        <p:xfrm>
          <a:off x="9626600" y="14736414"/>
          <a:ext cx="56388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Document" r:id="rId4" imgW="5638800" imgH="3429000" progId="Word.Document.12">
                  <p:embed/>
                </p:oleObj>
              </mc:Choice>
              <mc:Fallback>
                <p:oleObj name="Document" r:id="rId4" imgW="5638800" imgH="342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26600" y="14736414"/>
                        <a:ext cx="56388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FSU-COLLEGE-OF-MEDICINE-logo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7286" y="474121"/>
            <a:ext cx="2114086" cy="2024921"/>
          </a:xfrm>
          <a:prstGeom prst="rect">
            <a:avLst/>
          </a:prstGeom>
        </p:spPr>
      </p:pic>
      <p:pic>
        <p:nvPicPr>
          <p:cNvPr id="9" name="Picture 8" descr="COE_color_seal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5288" y="457200"/>
            <a:ext cx="2069425" cy="2069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96817" y="474121"/>
            <a:ext cx="54383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/>
              <a:t>RoboSub</a:t>
            </a:r>
            <a:endParaRPr lang="en-US" sz="8800" dirty="0"/>
          </a:p>
        </p:txBody>
      </p:sp>
      <p:sp>
        <p:nvSpPr>
          <p:cNvPr id="11" name="TextBox 10"/>
          <p:cNvSpPr txBox="1"/>
          <p:nvPr/>
        </p:nvSpPr>
        <p:spPr>
          <a:xfrm>
            <a:off x="7938016" y="1818344"/>
            <a:ext cx="115559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/>
              <a:t>Dennis Boyd, Bjorn Campbell, Samantha Cherbonneau, Kevin </a:t>
            </a:r>
            <a:r>
              <a:rPr lang="en-US" sz="2500" dirty="0" err="1" smtClean="0"/>
              <a:t>Matungwa</a:t>
            </a:r>
            <a:r>
              <a:rPr lang="en-US" sz="2500" dirty="0" smtClean="0"/>
              <a:t>, Elliot </a:t>
            </a:r>
            <a:r>
              <a:rPr lang="en-US" sz="2500" dirty="0" err="1" smtClean="0"/>
              <a:t>Mudrick</a:t>
            </a:r>
            <a:endParaRPr lang="en-US" sz="2500" dirty="0" smtClean="0"/>
          </a:p>
          <a:p>
            <a:pPr algn="ctr"/>
            <a:r>
              <a:rPr lang="en-US" sz="2500" dirty="0" smtClean="0"/>
              <a:t>Advisor: Dr. Michael Frank</a:t>
            </a:r>
            <a:endParaRPr lang="en-US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489765" y="2758174"/>
            <a:ext cx="21639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Background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745200" y="8849257"/>
            <a:ext cx="22557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Final Budget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745200" y="15969495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Team Member Responsibilities</a:t>
            </a:r>
          </a:p>
          <a:p>
            <a:r>
              <a:rPr lang="en-US" sz="1800" dirty="0" smtClean="0"/>
              <a:t>Dennis Boyd – </a:t>
            </a:r>
            <a:r>
              <a:rPr lang="en-US" sz="1400" dirty="0" smtClean="0"/>
              <a:t>Lead Programmer, Tester</a:t>
            </a:r>
          </a:p>
          <a:p>
            <a:r>
              <a:rPr lang="en-US" sz="1800" dirty="0" smtClean="0"/>
              <a:t>Bjorn Campbell – </a:t>
            </a:r>
            <a:r>
              <a:rPr lang="en-US" sz="1400" dirty="0" smtClean="0"/>
              <a:t>Lead Electrical Engineering, Tester</a:t>
            </a:r>
          </a:p>
          <a:p>
            <a:r>
              <a:rPr lang="en-US" sz="1800" dirty="0" smtClean="0"/>
              <a:t>Samantha Cherbonneau – </a:t>
            </a:r>
            <a:r>
              <a:rPr lang="en-US" sz="1400" dirty="0" smtClean="0"/>
              <a:t>Web Developer, Secretary, Tester, Assistant Programmer</a:t>
            </a:r>
          </a:p>
          <a:p>
            <a:r>
              <a:rPr lang="en-US" sz="1800" dirty="0" smtClean="0"/>
              <a:t>Kevin </a:t>
            </a:r>
            <a:r>
              <a:rPr lang="en-US" sz="1800" dirty="0" err="1" smtClean="0"/>
              <a:t>Matungwa</a:t>
            </a:r>
            <a:r>
              <a:rPr lang="en-US" sz="1800" dirty="0"/>
              <a:t> </a:t>
            </a:r>
            <a:r>
              <a:rPr lang="en-US" sz="1800" dirty="0" smtClean="0"/>
              <a:t>– </a:t>
            </a:r>
            <a:r>
              <a:rPr lang="en-US" sz="1400" dirty="0" smtClean="0"/>
              <a:t>Programmer, Tester</a:t>
            </a:r>
          </a:p>
          <a:p>
            <a:r>
              <a:rPr lang="en-US" sz="1800" dirty="0" smtClean="0"/>
              <a:t>Elliot </a:t>
            </a:r>
            <a:r>
              <a:rPr lang="en-US" sz="1800" dirty="0" err="1" smtClean="0"/>
              <a:t>Mudrick</a:t>
            </a:r>
            <a:r>
              <a:rPr lang="en-US" sz="1800" dirty="0" smtClean="0"/>
              <a:t> –</a:t>
            </a:r>
            <a:r>
              <a:rPr lang="en-US" sz="1400" dirty="0" smtClean="0"/>
              <a:t> Project Leader, Assistant Programmer, Tester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51274" y="10872691"/>
            <a:ext cx="13867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Testing</a:t>
            </a:r>
          </a:p>
        </p:txBody>
      </p:sp>
      <p:pic>
        <p:nvPicPr>
          <p:cNvPr id="20" name="Picture 19" descr="Macintosh HD:Users:samanthacherbonneau:Documents:COLLEGE:FSU:2014-3 Fall:EEL4911C:transdec.tiff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1260" y="2755141"/>
            <a:ext cx="2487169" cy="247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https://lh3.googleusercontent.com/5hiVclK-rItAMmWf4fWWLTamVfKin5-e144unsdXdbJaeae-ESynr73K72F9ckdhRYximFxNACevv72Kq9qpgJsSD_YiDcv3CrqVNpsmNXaM3Xna64FDC156T-n0LV4OKA"/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3044" y="16128773"/>
            <a:ext cx="6262571" cy="1682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roup 32"/>
          <p:cNvGrpSpPr/>
          <p:nvPr/>
        </p:nvGrpSpPr>
        <p:grpSpPr>
          <a:xfrm>
            <a:off x="3710066" y="10493984"/>
            <a:ext cx="5009299" cy="1947413"/>
            <a:chOff x="3681202" y="12492025"/>
            <a:chExt cx="5009299" cy="1947413"/>
          </a:xfrm>
        </p:grpSpPr>
        <p:pic>
          <p:nvPicPr>
            <p:cNvPr id="22" name="Picture 21" descr="evelgage"/>
            <p:cNvPicPr/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8228775" y="12759722"/>
              <a:ext cx="461726" cy="15183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IMG_2612 copy.JPG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1202" y="12492025"/>
              <a:ext cx="4447915" cy="1947413"/>
            </a:xfrm>
            <a:prstGeom prst="rect">
              <a:avLst/>
            </a:prstGeom>
          </p:spPr>
        </p:pic>
      </p:grpSp>
      <p:pic>
        <p:nvPicPr>
          <p:cNvPr id="29" name="Picture 28" descr="IMG_2782.JP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7258" y="7139538"/>
            <a:ext cx="3959669" cy="230506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89765" y="6598070"/>
            <a:ext cx="38344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Design Specifications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6064" y="9760128"/>
            <a:ext cx="82333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System Level Design – Hardware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8629" y="10456346"/>
            <a:ext cx="322030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500" dirty="0" smtClean="0"/>
              <a:t>Proper weight distribution must be maintained within the sub to ensure it moves smoothly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8629" y="12439549"/>
            <a:ext cx="820073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500" dirty="0" smtClean="0"/>
              <a:t>The depth sensor is connected on the bottom of the sub for more accurate readings and allows the sub to maintain a depth within approx. +/- 1 </a:t>
            </a:r>
            <a:r>
              <a:rPr lang="en-US" sz="2500" dirty="0" err="1" smtClean="0"/>
              <a:t>ft</a:t>
            </a:r>
            <a:r>
              <a:rPr lang="en-US" sz="2500" dirty="0" smtClean="0"/>
              <a:t> from specified depth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597499" y="2770668"/>
            <a:ext cx="82333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System Level Design – Software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7200" y="3296377"/>
            <a:ext cx="67201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500" dirty="0" smtClean="0"/>
              <a:t>Competition hosted by AUVSI in San            Diego, CA (July 20-26, 2015)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Sub must operate autonomously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Sub must pass through validation gate to participate in competition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Competition involves various tasks that require: color/shape recognition, change depth/direction/speed, ability to grab/place items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9601" y="7203189"/>
            <a:ext cx="41378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500" dirty="0" smtClean="0"/>
              <a:t>Weigh less than 125 </a:t>
            </a:r>
            <a:r>
              <a:rPr lang="en-US" sz="2500" dirty="0" err="1" smtClean="0"/>
              <a:t>lbs</a:t>
            </a:r>
            <a:endParaRPr lang="en-US" sz="2500" dirty="0" smtClean="0"/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Dimensions smaller than   6’ x 3’ x 3’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Have kill switch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Build off of previous years’ hull and hardware design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17929" y="15610585"/>
            <a:ext cx="82007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500" dirty="0" smtClean="0"/>
              <a:t>Improved thruster orientation allows for better movement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597499" y="3367305"/>
            <a:ext cx="82007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500" dirty="0" smtClean="0"/>
              <a:t>Decision Making: </a:t>
            </a:r>
            <a:r>
              <a:rPr lang="en-US" sz="2500" dirty="0"/>
              <a:t>state machine where each state corresponds to a task command at the top to the stack</a:t>
            </a:r>
            <a:r>
              <a:rPr lang="en-US" sz="2500" dirty="0" smtClean="0">
                <a:effectLst/>
              </a:rPr>
              <a:t> </a:t>
            </a:r>
            <a:endParaRPr lang="en-US" sz="2500" dirty="0" smtClean="0"/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Vision: </a:t>
            </a:r>
            <a:r>
              <a:rPr lang="en-US" sz="2500" dirty="0"/>
              <a:t>using </a:t>
            </a:r>
            <a:r>
              <a:rPr lang="en-US" sz="2500" dirty="0" smtClean="0"/>
              <a:t>the </a:t>
            </a:r>
            <a:r>
              <a:rPr lang="en-US" sz="2500" dirty="0" err="1"/>
              <a:t>OpenCV</a:t>
            </a:r>
            <a:r>
              <a:rPr lang="en-US" sz="2500" dirty="0"/>
              <a:t> library</a:t>
            </a:r>
            <a:r>
              <a:rPr lang="en-US" sz="2500" dirty="0" smtClean="0">
                <a:effectLst/>
              </a:rPr>
              <a:t> for color recognition and object tracking</a:t>
            </a:r>
            <a:endParaRPr lang="en-US" sz="2500" dirty="0" smtClean="0"/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Stabilization: internal gyroscope used with PID controller to </a:t>
            </a:r>
            <a:r>
              <a:rPr lang="en-US" sz="2500" dirty="0"/>
              <a:t>correct the </a:t>
            </a:r>
            <a:r>
              <a:rPr lang="en-US" sz="2500" dirty="0" smtClean="0"/>
              <a:t>yaw and </a:t>
            </a:r>
            <a:r>
              <a:rPr lang="en-US" sz="2500" dirty="0"/>
              <a:t>pitch to keep the sub stable while in motion</a:t>
            </a:r>
            <a:r>
              <a:rPr lang="en-US" sz="2500" dirty="0" smtClean="0">
                <a:effectLst/>
              </a:rPr>
              <a:t> </a:t>
            </a:r>
            <a:endParaRPr lang="en-US" sz="2500" dirty="0" smtClean="0"/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Movement: done </a:t>
            </a:r>
            <a:r>
              <a:rPr lang="en-US" sz="2500" dirty="0"/>
              <a:t>by programming the thrusters through the Arduino </a:t>
            </a:r>
            <a:r>
              <a:rPr lang="en-US" sz="2500" dirty="0" smtClean="0"/>
              <a:t>Mega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Depth Control: readings are taken from the depth sensor and depending on those values, the thrusters are adjusted using PID controller to maintain specific depth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580139" y="11505921"/>
            <a:ext cx="43906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500" dirty="0" smtClean="0"/>
              <a:t>Majority of testing took place at Morcom Aquatic Center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Mock validation gate and orange path constructed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Sub successfully recognizes gate and moves through it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Bottom camera recognizes sub and calculates angle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745200" y="2782529"/>
            <a:ext cx="25779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Final Schedule</a:t>
            </a:r>
          </a:p>
        </p:txBody>
      </p:sp>
      <p:pic>
        <p:nvPicPr>
          <p:cNvPr id="46" name="Picture 45" descr="Copy of RoboSub_2014_2015_final.pdf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" t="490" r="80468" b="86133"/>
          <a:stretch/>
        </p:blipFill>
        <p:spPr>
          <a:xfrm>
            <a:off x="20309204" y="3399407"/>
            <a:ext cx="5101592" cy="512063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8745200" y="12389716"/>
            <a:ext cx="20054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Conclusion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8774064" y="12974492"/>
            <a:ext cx="820073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500" dirty="0" smtClean="0"/>
              <a:t>Great progress with basic functionality: can maintain depth effectively while stationary and moving, can maintain yaw/pitch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The front camera can recognize certain objects (i.e. orange gate) and act in response to them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Bottom camera is fully functional and can calculate the angle of orange paths and update the database</a:t>
            </a:r>
          </a:p>
        </p:txBody>
      </p:sp>
      <p:pic>
        <p:nvPicPr>
          <p:cNvPr id="2" name="Picture 1" descr="Targeting Image Down_screenshot_31.03.2015.png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97813" y="14298140"/>
            <a:ext cx="3512597" cy="3516769"/>
          </a:xfrm>
          <a:prstGeom prst="rect">
            <a:avLst/>
          </a:prstGeom>
        </p:spPr>
      </p:pic>
      <p:pic>
        <p:nvPicPr>
          <p:cNvPr id="3" name="Picture 2" descr="IMG_3428.JPG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95653" y="11052940"/>
            <a:ext cx="3535147" cy="3272349"/>
          </a:xfrm>
          <a:prstGeom prst="rect">
            <a:avLst/>
          </a:prstGeom>
        </p:spPr>
      </p:pic>
      <p:pic>
        <p:nvPicPr>
          <p:cNvPr id="17" name="Picture 16" descr="diagram1.png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5" t="4424" r="2055" b="5697"/>
          <a:stretch/>
        </p:blipFill>
        <p:spPr>
          <a:xfrm>
            <a:off x="9530340" y="8143982"/>
            <a:ext cx="8376197" cy="2651760"/>
          </a:xfrm>
          <a:prstGeom prst="rect">
            <a:avLst/>
          </a:prstGeom>
        </p:spPr>
      </p:pic>
      <p:pic>
        <p:nvPicPr>
          <p:cNvPr id="19" name="Picture 18" descr="diagram2.png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8" t="7371" r="2465" b="5530"/>
          <a:stretch/>
        </p:blipFill>
        <p:spPr>
          <a:xfrm>
            <a:off x="1315785" y="13735093"/>
            <a:ext cx="6517088" cy="1990271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725234"/>
              </p:ext>
            </p:extLst>
          </p:nvPr>
        </p:nvGraphicFramePr>
        <p:xfrm>
          <a:off x="19992264" y="9593240"/>
          <a:ext cx="838200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ocument" r:id="rId19" imgW="8382000" imgH="2933700" progId="Word.Document.12">
                  <p:embed/>
                </p:oleObj>
              </mc:Choice>
              <mc:Fallback>
                <p:oleObj name="Document" r:id="rId19" imgW="8382000" imgH="293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992264" y="9593240"/>
                        <a:ext cx="8382000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5473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404</Words>
  <Application>Microsoft Macintosh PowerPoint</Application>
  <PresentationFormat>Custom</PresentationFormat>
  <Paragraphs>40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Document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Cherbonneau</dc:creator>
  <cp:lastModifiedBy>Samantha Cherbonneau</cp:lastModifiedBy>
  <cp:revision>29</cp:revision>
  <cp:lastPrinted>2015-04-09T19:57:07Z</cp:lastPrinted>
  <dcterms:created xsi:type="dcterms:W3CDTF">2015-03-30T20:32:39Z</dcterms:created>
  <dcterms:modified xsi:type="dcterms:W3CDTF">2015-04-10T00:03:21Z</dcterms:modified>
</cp:coreProperties>
</file>